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Default Extension="mp4" ContentType="video/mp4"/>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3" r:id="rId5"/>
    <p:sldId id="277" r:id="rId6"/>
    <p:sldId id="281" r:id="rId7"/>
    <p:sldId id="282" r:id="rId8"/>
    <p:sldId id="283" r:id="rId9"/>
    <p:sldId id="279" r:id="rId10"/>
    <p:sldId id="284" r:id="rId11"/>
    <p:sldId id="273" r:id="rId12"/>
    <p:sldId id="275" r:id="rId13"/>
    <p:sldId id="276" r:id="rId14"/>
    <p:sldId id="285" r:id="rId15"/>
    <p:sldId id="266" r:id="rId16"/>
    <p:sldId id="26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000" autoAdjust="0"/>
    <p:restoredTop sz="9466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4/12/2015</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r>
              <a:rPr lang="en-US" dirty="0"/>
              <a:t>
              </a:t>
            </a:r>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pPr/>
              <a:t>4/12/2015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smtClean="0"/>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smtClean="0"/>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pPr/>
              <a:t>4/12/2015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pPr/>
              <a:t>4/12/2015</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pPr/>
              <a:t>4/12/2015</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pPr/>
              <a:t>4/12/2015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pPr/>
              <a:t>4/12/2015</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pPr/>
              <a:t>4/12/2015</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pPr/>
              <a:t>4/12/2015</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pPr/>
              <a:t>4/12/2015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smtClean="0"/>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pPr/>
              <a:t>4/12/2015</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pPr/>
              <a:t>4/12/2015</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r>
              <a:rPr lang="en-US" dirty="0"/>
              <a:t>
              </a:t>
            </a:r>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microsoft.com/office/2007/relationships/media" Target="../media/media2.mp4"/><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slideLayout" Target="../slideLayouts/slideLayout7.xml"/><Relationship Id="rId1" Type="http://schemas.openxmlformats.org/officeDocument/2006/relationships/video" Target="NULL" TargetMode="Externa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Aviation I.A.E.T</a:t>
            </a:r>
            <a:endParaRPr lang="en-US" dirty="0"/>
          </a:p>
        </p:txBody>
      </p:sp>
      <p:sp>
        <p:nvSpPr>
          <p:cNvPr id="3" name="Subtitle 2"/>
          <p:cNvSpPr>
            <a:spLocks noGrp="1"/>
          </p:cNvSpPr>
          <p:nvPr>
            <p:ph type="subTitle" idx="1"/>
          </p:nvPr>
        </p:nvSpPr>
        <p:spPr>
          <a:xfrm>
            <a:off x="1154954" y="4777380"/>
            <a:ext cx="10094571" cy="861420"/>
          </a:xfrm>
        </p:spPr>
        <p:txBody>
          <a:bodyPr/>
          <a:lstStyle/>
          <a:p>
            <a:r>
              <a:rPr lang="en-US" dirty="0" smtClean="0"/>
              <a:t>“Look deep into nature and then you will understand everything better” .</a:t>
            </a:r>
          </a:p>
          <a:p>
            <a:pPr algn="r"/>
            <a:r>
              <a:rPr lang="en-US" sz="1400" dirty="0" smtClean="0"/>
              <a:t>Albert Einstein </a:t>
            </a:r>
            <a:endParaRPr lang="en-US" sz="1400" dirty="0"/>
          </a:p>
        </p:txBody>
      </p:sp>
    </p:spTree>
    <p:extLst>
      <p:ext uri="{BB962C8B-B14F-4D97-AF65-F5344CB8AC3E}">
        <p14:creationId xmlns="" xmlns:p14="http://schemas.microsoft.com/office/powerpoint/2010/main" val="14856639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space Squid  </a:t>
            </a:r>
            <a:endParaRPr lang="en-US" dirty="0"/>
          </a:p>
        </p:txBody>
      </p:sp>
      <p:sp>
        <p:nvSpPr>
          <p:cNvPr id="3" name="Content Placeholder 2"/>
          <p:cNvSpPr>
            <a:spLocks noGrp="1"/>
          </p:cNvSpPr>
          <p:nvPr>
            <p:ph idx="1"/>
          </p:nvPr>
        </p:nvSpPr>
        <p:spPr/>
        <p:txBody>
          <a:bodyPr/>
          <a:lstStyle/>
          <a:p>
            <a:r>
              <a:rPr lang="en-US" b="1" dirty="0" smtClean="0">
                <a:solidFill>
                  <a:schemeClr val="tx1"/>
                </a:solidFill>
              </a:rPr>
              <a:t>1- Estimated dimension </a:t>
            </a:r>
          </a:p>
          <a:p>
            <a:pPr>
              <a:buNone/>
            </a:pPr>
            <a:r>
              <a:rPr lang="en-US" dirty="0" smtClean="0"/>
              <a:t> mass = 5 kg</a:t>
            </a:r>
          </a:p>
          <a:p>
            <a:pPr>
              <a:buNone/>
            </a:pPr>
            <a:r>
              <a:rPr lang="en-US" dirty="0" smtClean="0"/>
              <a:t>Length = 60 cm</a:t>
            </a:r>
          </a:p>
          <a:p>
            <a:pPr>
              <a:buNone/>
            </a:pPr>
            <a:r>
              <a:rPr lang="en-US" dirty="0" smtClean="0"/>
              <a:t>Fuselage diameter = 20 cm </a:t>
            </a:r>
          </a:p>
          <a:p>
            <a:pPr>
              <a:buNone/>
            </a:pPr>
            <a:r>
              <a:rPr lang="en-US" dirty="0" smtClean="0"/>
              <a:t>Fin length  = </a:t>
            </a:r>
            <a:r>
              <a:rPr lang="en-US" dirty="0" smtClean="0"/>
              <a:t>20 cm (maximum)</a:t>
            </a:r>
            <a:endParaRPr lang="en-US" dirty="0" smtClean="0"/>
          </a:p>
          <a:p>
            <a:pPr>
              <a:buNone/>
            </a:pPr>
            <a:r>
              <a:rPr lang="en-US" dirty="0" smtClean="0"/>
              <a:t>Speed = 4 m/s </a:t>
            </a:r>
          </a:p>
          <a:p>
            <a:pPr>
              <a:buNone/>
            </a:pPr>
            <a:endParaRPr lang="en-US" dirty="0" smtClean="0"/>
          </a:p>
          <a:p>
            <a:endParaRPr lang="en-US"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Simulation Work </a:t>
            </a:r>
          </a:p>
        </p:txBody>
      </p:sp>
      <p:pic>
        <p:nvPicPr>
          <p:cNvPr id="10" name="Content Placeholder 9"/>
          <p:cNvPicPr>
            <a:picLocks noGrp="1" noChangeAspect="1"/>
          </p:cNvPicPr>
          <p:nvPr>
            <p:ph sz="half" idx="2"/>
          </p:nvPr>
        </p:nvPicPr>
        <p:blipFill>
          <a:blip r:embed="rId2">
            <a:extLst>
              <a:ext uri="{28A0092B-C50C-407E-A947-70E740481C1C}">
                <a14:useLocalDpi xmlns="" xmlns:a14="http://schemas.microsoft.com/office/drawing/2010/main" val="0"/>
              </a:ext>
            </a:extLst>
          </a:blip>
          <a:stretch>
            <a:fillRect/>
          </a:stretch>
        </p:blipFill>
        <p:spPr>
          <a:xfrm>
            <a:off x="481263" y="2787793"/>
            <a:ext cx="5498851" cy="3099893"/>
          </a:xfrm>
        </p:spPr>
      </p:pic>
      <p:pic>
        <p:nvPicPr>
          <p:cNvPr id="12" name="Content Placeholder 11"/>
          <p:cNvPicPr>
            <a:picLocks noGrp="1" noChangeAspect="1"/>
          </p:cNvPicPr>
          <p:nvPr>
            <p:ph sz="quarter" idx="4"/>
          </p:nvPr>
        </p:nvPicPr>
        <p:blipFill>
          <a:blip r:embed="rId3">
            <a:extLst>
              <a:ext uri="{28A0092B-C50C-407E-A947-70E740481C1C}">
                <a14:useLocalDpi xmlns="" xmlns:a14="http://schemas.microsoft.com/office/drawing/2010/main" val="0"/>
              </a:ext>
            </a:extLst>
          </a:blip>
          <a:stretch>
            <a:fillRect/>
          </a:stretch>
        </p:blipFill>
        <p:spPr>
          <a:xfrm>
            <a:off x="6148555" y="2787794"/>
            <a:ext cx="5353634" cy="3099893"/>
          </a:xfrm>
        </p:spPr>
      </p:pic>
    </p:spTree>
    <p:extLst>
      <p:ext uri="{BB962C8B-B14F-4D97-AF65-F5344CB8AC3E}">
        <p14:creationId xmlns="" xmlns:p14="http://schemas.microsoft.com/office/powerpoint/2010/main" val="8857292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All Body Simulation</a:t>
            </a:r>
            <a:endParaRPr lang="en-US" dirty="0"/>
          </a:p>
        </p:txBody>
      </p:sp>
      <p:pic>
        <p:nvPicPr>
          <p:cNvPr id="4" name="Total assembly_video">
            <a:hlinkClick r:id="" action="ppaction://media"/>
          </p:cNvPr>
          <p:cNvPicPr>
            <a:picLocks noGrp="1" noChangeAspect="1"/>
          </p:cNvPicPr>
          <p:nvPr>
            <p:ph idx="1"/>
            <a:videoFile r:link="rId1"/>
            <p:extLst>
              <p:ext uri="{DAA4B4D4-6D71-4841-9C94-3DE7FCFB9230}">
                <p14:media xmlns="" xmlns:p14="http://schemas.microsoft.com/office/powerpoint/2010/main" r:embed="rId3"/>
              </p:ext>
            </p:extLst>
          </p:nvPr>
        </p:nvPicPr>
        <p:blipFill>
          <a:blip r:embed="rId4"/>
          <a:stretch>
            <a:fillRect/>
          </a:stretch>
        </p:blipFill>
        <p:spPr>
          <a:xfrm>
            <a:off x="670348" y="2695074"/>
            <a:ext cx="10661277" cy="3428999"/>
          </a:xfrm>
        </p:spPr>
      </p:pic>
    </p:spTree>
    <p:extLst>
      <p:ext uri="{BB962C8B-B14F-4D97-AF65-F5344CB8AC3E}">
        <p14:creationId xmlns="" xmlns:p14="http://schemas.microsoft.com/office/powerpoint/2010/main" val="37079542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Last Imagination </a:t>
            </a:r>
            <a:endParaRPr lang="en-US" dirty="0"/>
          </a:p>
        </p:txBody>
      </p:sp>
      <p:sp>
        <p:nvSpPr>
          <p:cNvPr id="3" name="Text Placeholder 2"/>
          <p:cNvSpPr>
            <a:spLocks noGrp="1"/>
          </p:cNvSpPr>
          <p:nvPr>
            <p:ph type="body" idx="1"/>
          </p:nvPr>
        </p:nvSpPr>
        <p:spPr/>
        <p:txBody>
          <a:bodyPr/>
          <a:lstStyle/>
          <a:p>
            <a:endParaRPr lang="en-US" dirty="0"/>
          </a:p>
        </p:txBody>
      </p:sp>
      <p:pic>
        <p:nvPicPr>
          <p:cNvPr id="7" name="Content Placeholder 6"/>
          <p:cNvPicPr>
            <a:picLocks noGrp="1" noChangeAspect="1"/>
          </p:cNvPicPr>
          <p:nvPr>
            <p:ph sz="half" idx="2"/>
          </p:nvPr>
        </p:nvPicPr>
        <p:blipFill>
          <a:blip r:embed="rId2">
            <a:extLst>
              <a:ext uri="{28A0092B-C50C-407E-A947-70E740481C1C}">
                <a14:useLocalDpi xmlns="" xmlns:a14="http://schemas.microsoft.com/office/drawing/2010/main" val="0"/>
              </a:ext>
            </a:extLst>
          </a:blip>
          <a:stretch>
            <a:fillRect/>
          </a:stretch>
        </p:blipFill>
        <p:spPr>
          <a:xfrm>
            <a:off x="846504" y="2603500"/>
            <a:ext cx="5247907" cy="3279942"/>
          </a:xfrm>
        </p:spPr>
      </p:pic>
      <p:sp>
        <p:nvSpPr>
          <p:cNvPr id="5" name="Text Placeholder 4"/>
          <p:cNvSpPr>
            <a:spLocks noGrp="1"/>
          </p:cNvSpPr>
          <p:nvPr>
            <p:ph type="body" sz="quarter" idx="3"/>
          </p:nvPr>
        </p:nvSpPr>
        <p:spPr/>
        <p:txBody>
          <a:bodyPr/>
          <a:lstStyle/>
          <a:p>
            <a:endParaRPr lang="en-US"/>
          </a:p>
        </p:txBody>
      </p:sp>
      <p:pic>
        <p:nvPicPr>
          <p:cNvPr id="8" name="Content Placeholder 7"/>
          <p:cNvPicPr>
            <a:picLocks noGrp="1" noChangeAspect="1"/>
          </p:cNvPicPr>
          <p:nvPr>
            <p:ph sz="quarter" idx="4"/>
          </p:nvPr>
        </p:nvPicPr>
        <p:blipFill>
          <a:blip r:embed="rId3">
            <a:extLst>
              <a:ext uri="{28A0092B-C50C-407E-A947-70E740481C1C}">
                <a14:useLocalDpi xmlns="" xmlns:a14="http://schemas.microsoft.com/office/drawing/2010/main" val="0"/>
              </a:ext>
            </a:extLst>
          </a:blip>
          <a:stretch>
            <a:fillRect/>
          </a:stretch>
        </p:blipFill>
        <p:spPr>
          <a:xfrm>
            <a:off x="6209459" y="2603500"/>
            <a:ext cx="5064130" cy="3279942"/>
          </a:xfrm>
        </p:spPr>
      </p:pic>
    </p:spTree>
    <p:extLst>
      <p:ext uri="{BB962C8B-B14F-4D97-AF65-F5344CB8AC3E}">
        <p14:creationId xmlns="" xmlns:p14="http://schemas.microsoft.com/office/powerpoint/2010/main" val="427305566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Available positioning systems</a:t>
            </a:r>
            <a:endParaRPr lang="en-US" dirty="0"/>
          </a:p>
        </p:txBody>
      </p:sp>
      <p:sp>
        <p:nvSpPr>
          <p:cNvPr id="3" name="Content Placeholder 2"/>
          <p:cNvSpPr>
            <a:spLocks noGrp="1"/>
          </p:cNvSpPr>
          <p:nvPr>
            <p:ph idx="1"/>
          </p:nvPr>
        </p:nvSpPr>
        <p:spPr/>
        <p:txBody>
          <a:bodyPr/>
          <a:lstStyle/>
          <a:p>
            <a:r>
              <a:rPr lang="en-US" dirty="0" smtClean="0"/>
              <a:t> </a:t>
            </a:r>
            <a:r>
              <a:rPr lang="en-US" sz="2800" dirty="0" smtClean="0"/>
              <a:t>ultrasonic sensor  , gyro and accelerometer </a:t>
            </a:r>
          </a:p>
          <a:p>
            <a:r>
              <a:rPr lang="en-US" sz="2800" dirty="0" smtClean="0"/>
              <a:t>Positioned system by cams in the station </a:t>
            </a:r>
          </a:p>
          <a:p>
            <a:pPr>
              <a:buNone/>
            </a:pPr>
            <a:endParaRPr lang="en-US" dirty="0" smtClean="0"/>
          </a:p>
          <a:p>
            <a:pPr>
              <a:buNone/>
            </a:pPr>
            <a:endParaRPr 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our design </a:t>
            </a:r>
            <a:endParaRPr lang="en-US" dirty="0"/>
          </a:p>
        </p:txBody>
      </p:sp>
      <p:sp>
        <p:nvSpPr>
          <p:cNvPr id="3" name="Content Placeholder 2"/>
          <p:cNvSpPr>
            <a:spLocks noGrp="1"/>
          </p:cNvSpPr>
          <p:nvPr>
            <p:ph idx="1"/>
          </p:nvPr>
        </p:nvSpPr>
        <p:spPr/>
        <p:txBody>
          <a:bodyPr/>
          <a:lstStyle/>
          <a:p>
            <a:r>
              <a:rPr lang="en-US" dirty="0" smtClean="0"/>
              <a:t> Such a propulsion system is more energy efficient.</a:t>
            </a:r>
          </a:p>
          <a:p>
            <a:r>
              <a:rPr lang="en-US" dirty="0" smtClean="0"/>
              <a:t>Less noisy than propellers.</a:t>
            </a:r>
          </a:p>
          <a:p>
            <a:r>
              <a:rPr lang="en-US" dirty="0" smtClean="0"/>
              <a:t>Could fly in narrow areas .</a:t>
            </a:r>
          </a:p>
          <a:p>
            <a:r>
              <a:rPr lang="en-US" dirty="0" smtClean="0"/>
              <a:t>Small size for  the same pay load.</a:t>
            </a:r>
          </a:p>
          <a:p>
            <a:r>
              <a:rPr lang="en-US" dirty="0" smtClean="0"/>
              <a:t>Safe (waves don’t required high frequency )  </a:t>
            </a:r>
          </a:p>
          <a:p>
            <a:r>
              <a:rPr lang="en-US" dirty="0" smtClean="0"/>
              <a:t>Autonomous </a:t>
            </a:r>
            <a:endParaRPr lang="en-US" dirty="0" smtClean="0"/>
          </a:p>
          <a:p>
            <a:r>
              <a:rPr lang="en-US" dirty="0" smtClean="0"/>
              <a:t>The lowest </a:t>
            </a:r>
            <a:r>
              <a:rPr lang="en-US" dirty="0" smtClean="0"/>
              <a:t>drag configuration </a:t>
            </a:r>
            <a:endParaRPr lang="en-US" dirty="0" smtClean="0"/>
          </a:p>
          <a:p>
            <a:pPr>
              <a:buNone/>
            </a:pPr>
            <a:r>
              <a:rPr lang="en-US" dirty="0" smtClean="0"/>
              <a:t> </a:t>
            </a:r>
            <a:endParaRPr lang="en-US" dirty="0" smtClean="0"/>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future </a:t>
            </a:r>
            <a:endParaRPr lang="en-US" dirty="0"/>
          </a:p>
        </p:txBody>
      </p:sp>
      <p:sp>
        <p:nvSpPr>
          <p:cNvPr id="3" name="Content Placeholder 2"/>
          <p:cNvSpPr>
            <a:spLocks noGrp="1"/>
          </p:cNvSpPr>
          <p:nvPr>
            <p:ph idx="1"/>
          </p:nvPr>
        </p:nvSpPr>
        <p:spPr/>
        <p:txBody>
          <a:bodyPr/>
          <a:lstStyle/>
          <a:p>
            <a:r>
              <a:rPr lang="en-US" dirty="0" smtClean="0"/>
              <a:t>One day , man will live at space … and when this happens we should be ready with outstanding UAVs that helps us beside the robots , It's just the beginning.</a:t>
            </a:r>
          </a:p>
          <a:p>
            <a:r>
              <a:rPr lang="en-US" dirty="0" smtClean="0"/>
              <a:t>We just need your support and encourage to take our innovation into the space station.</a:t>
            </a:r>
          </a:p>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Are We ?</a:t>
            </a:r>
            <a:endParaRPr lang="en-US" dirty="0"/>
          </a:p>
        </p:txBody>
      </p:sp>
      <p:sp>
        <p:nvSpPr>
          <p:cNvPr id="3" name="Content Placeholder 2"/>
          <p:cNvSpPr>
            <a:spLocks noGrp="1"/>
          </p:cNvSpPr>
          <p:nvPr>
            <p:ph idx="1"/>
          </p:nvPr>
        </p:nvSpPr>
        <p:spPr/>
        <p:txBody>
          <a:bodyPr/>
          <a:lstStyle/>
          <a:p>
            <a:r>
              <a:rPr lang="en-US" sz="2400" dirty="0" smtClean="0"/>
              <a:t>Eng/Ahmed </a:t>
            </a:r>
            <a:r>
              <a:rPr lang="en-US" sz="2400" dirty="0" err="1" smtClean="0"/>
              <a:t>Helmy</a:t>
            </a:r>
            <a:r>
              <a:rPr lang="en-US" sz="2400" dirty="0" smtClean="0"/>
              <a:t> </a:t>
            </a:r>
            <a:r>
              <a:rPr lang="en-US" sz="2400" dirty="0" err="1" smtClean="0"/>
              <a:t>Hamed</a:t>
            </a:r>
            <a:r>
              <a:rPr lang="en-US" sz="2400" dirty="0" smtClean="0"/>
              <a:t>: Aeronautical Engineer working at IAET as a laboratory engineer</a:t>
            </a:r>
          </a:p>
          <a:p>
            <a:r>
              <a:rPr lang="en-US" sz="2400" dirty="0" smtClean="0"/>
              <a:t>Basem Hesham Ali  : Student in Aeronautical engineering ,IAET</a:t>
            </a:r>
          </a:p>
          <a:p>
            <a:r>
              <a:rPr lang="en-US" sz="2400" dirty="0" smtClean="0"/>
              <a:t>Mohamed Saeed </a:t>
            </a:r>
            <a:r>
              <a:rPr lang="en-US" sz="2400" dirty="0" err="1" smtClean="0"/>
              <a:t>Ragab</a:t>
            </a:r>
            <a:r>
              <a:rPr lang="en-US" sz="2400" dirty="0" smtClean="0"/>
              <a:t> </a:t>
            </a:r>
            <a:r>
              <a:rPr lang="en-US" sz="2400" dirty="0"/>
              <a:t>: Student in Aeronautical engineering </a:t>
            </a:r>
            <a:r>
              <a:rPr lang="en-US" sz="2400" dirty="0" smtClean="0"/>
              <a:t>,IAET .</a:t>
            </a:r>
          </a:p>
          <a:p>
            <a:endParaRPr lang="en-US" dirty="0"/>
          </a:p>
          <a:p>
            <a:pPr marL="0" indent="0">
              <a:buNone/>
            </a:pPr>
            <a:endParaRPr lang="en-US" dirty="0"/>
          </a:p>
        </p:txBody>
      </p:sp>
    </p:spTree>
    <p:extLst>
      <p:ext uri="{BB962C8B-B14F-4D97-AF65-F5344CB8AC3E}">
        <p14:creationId xmlns="" xmlns:p14="http://schemas.microsoft.com/office/powerpoint/2010/main" val="20684889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Zero Gee </a:t>
            </a:r>
            <a:r>
              <a:rPr lang="en-US" dirty="0"/>
              <a:t>B</a:t>
            </a:r>
            <a:r>
              <a:rPr lang="en-US" dirty="0" smtClean="0"/>
              <a:t>ee  </a:t>
            </a:r>
            <a:endParaRPr lang="en-US" dirty="0"/>
          </a:p>
        </p:txBody>
      </p:sp>
      <p:sp>
        <p:nvSpPr>
          <p:cNvPr id="3" name="Content Placeholder 2"/>
          <p:cNvSpPr>
            <a:spLocks noGrp="1"/>
          </p:cNvSpPr>
          <p:nvPr>
            <p:ph idx="1"/>
          </p:nvPr>
        </p:nvSpPr>
        <p:spPr/>
        <p:txBody>
          <a:bodyPr/>
          <a:lstStyle/>
          <a:p>
            <a:r>
              <a:rPr lang="en-US" sz="2800" dirty="0" smtClean="0"/>
              <a:t>Use a small scale  autonomous drone vehicles  for delivering goods and items . This is very important for the future large scale manned space flight.</a:t>
            </a:r>
          </a:p>
          <a:p>
            <a:endParaRPr lang="en-US" dirty="0"/>
          </a:p>
        </p:txBody>
      </p:sp>
    </p:spTree>
    <p:extLst>
      <p:ext uri="{BB962C8B-B14F-4D97-AF65-F5344CB8AC3E}">
        <p14:creationId xmlns="" xmlns:p14="http://schemas.microsoft.com/office/powerpoint/2010/main" val="387293368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solution </a:t>
            </a:r>
            <a:endParaRPr lang="en-US" dirty="0"/>
          </a:p>
        </p:txBody>
      </p:sp>
      <p:sp>
        <p:nvSpPr>
          <p:cNvPr id="3" name="Content Placeholder 2"/>
          <p:cNvSpPr>
            <a:spLocks noGrp="1"/>
          </p:cNvSpPr>
          <p:nvPr>
            <p:ph idx="1"/>
          </p:nvPr>
        </p:nvSpPr>
        <p:spPr/>
        <p:txBody>
          <a:bodyPr/>
          <a:lstStyle/>
          <a:p>
            <a:r>
              <a:rPr lang="en-US" dirty="0" smtClean="0"/>
              <a:t>Due to conditions of the competition the UAV will fly inside the station without any gravity force which is  similar to the floating creature in the deep ocean. Our solution was  the [Squid] .</a:t>
            </a:r>
          </a:p>
          <a:p>
            <a:pPr>
              <a:buNone/>
            </a:pPr>
            <a:r>
              <a:rPr lang="en-US" dirty="0" smtClean="0"/>
              <a:t>Squid : depends on the buoyancy force which balance the its weight .</a:t>
            </a:r>
          </a:p>
          <a:p>
            <a:pPr>
              <a:buNone/>
            </a:pPr>
            <a:endParaRPr lang="en-US" dirty="0" smtClean="0"/>
          </a:p>
          <a:p>
            <a:pPr>
              <a:buNone/>
            </a:pPr>
            <a:endParaRPr lang="en-US" dirty="0" smtClean="0"/>
          </a:p>
          <a:p>
            <a:endParaRPr lang="en-US" dirty="0" smtClean="0"/>
          </a:p>
        </p:txBody>
      </p:sp>
      <p:pic>
        <p:nvPicPr>
          <p:cNvPr id="4" name="Picture 3"/>
          <p:cNvPicPr>
            <a:picLocks noChangeAspect="1"/>
          </p:cNvPicPr>
          <p:nvPr/>
        </p:nvPicPr>
        <p:blipFill>
          <a:blip r:embed="rId2">
            <a:extLst>
              <a:ext uri="{28A0092B-C50C-407E-A947-70E740481C1C}">
                <a14:useLocalDpi xmlns="" xmlns:a14="http://schemas.microsoft.com/office/drawing/2010/main" val="0"/>
              </a:ext>
            </a:extLst>
          </a:blip>
          <a:stretch>
            <a:fillRect/>
          </a:stretch>
        </p:blipFill>
        <p:spPr>
          <a:xfrm>
            <a:off x="3106557" y="4173134"/>
            <a:ext cx="5053770" cy="2220780"/>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descr="C:\Users\Ahmed\Desktop\nasaa\llllllllllll.PNG"/>
          <p:cNvPicPr>
            <a:picLocks noChangeAspect="1" noChangeArrowheads="1"/>
          </p:cNvPicPr>
          <p:nvPr/>
        </p:nvPicPr>
        <p:blipFill>
          <a:blip r:embed="rId2"/>
          <a:srcRect/>
          <a:stretch>
            <a:fillRect/>
          </a:stretch>
        </p:blipFill>
        <p:spPr bwMode="auto">
          <a:xfrm>
            <a:off x="7001691" y="3322295"/>
            <a:ext cx="4715692" cy="1867873"/>
          </a:xfrm>
          <a:prstGeom prst="rect">
            <a:avLst/>
          </a:prstGeom>
          <a:noFill/>
        </p:spPr>
      </p:pic>
      <p:pic>
        <p:nvPicPr>
          <p:cNvPr id="8" name="Content Placeholder 7"/>
          <p:cNvPicPr>
            <a:picLocks noGrp="1" noChangeAspect="1"/>
          </p:cNvPicPr>
          <p:nvPr>
            <p:ph sz="half" idx="2"/>
          </p:nvPr>
        </p:nvPicPr>
        <p:blipFill>
          <a:blip r:embed="rId3">
            <a:extLst>
              <a:ext uri="{28A0092B-C50C-407E-A947-70E740481C1C}">
                <a14:useLocalDpi xmlns="" xmlns:a14="http://schemas.microsoft.com/office/drawing/2010/main" val="0"/>
              </a:ext>
            </a:extLst>
          </a:blip>
          <a:stretch>
            <a:fillRect/>
          </a:stretch>
        </p:blipFill>
        <p:spPr>
          <a:xfrm>
            <a:off x="-690989" y="1925783"/>
            <a:ext cx="8597790" cy="4611106"/>
          </a:xfrm>
        </p:spPr>
      </p:pic>
      <p:sp>
        <p:nvSpPr>
          <p:cNvPr id="2" name="Title 1"/>
          <p:cNvSpPr>
            <a:spLocks noGrp="1"/>
          </p:cNvSpPr>
          <p:nvPr>
            <p:ph type="title"/>
          </p:nvPr>
        </p:nvSpPr>
        <p:spPr/>
        <p:txBody>
          <a:bodyPr/>
          <a:lstStyle/>
          <a:p>
            <a:r>
              <a:rPr lang="en-US" dirty="0"/>
              <a:t>Our solution </a:t>
            </a:r>
          </a:p>
        </p:txBody>
      </p:sp>
      <p:sp>
        <p:nvSpPr>
          <p:cNvPr id="9" name="TextBox 8"/>
          <p:cNvSpPr txBox="1"/>
          <p:nvPr/>
        </p:nvSpPr>
        <p:spPr>
          <a:xfrm>
            <a:off x="7481454" y="5435319"/>
            <a:ext cx="3546764" cy="584775"/>
          </a:xfrm>
          <a:prstGeom prst="rect">
            <a:avLst/>
          </a:prstGeom>
          <a:noFill/>
        </p:spPr>
        <p:txBody>
          <a:bodyPr wrap="square" rtlCol="0">
            <a:spAutoFit/>
          </a:bodyPr>
          <a:lstStyle/>
          <a:p>
            <a:r>
              <a:rPr lang="en-US" sz="3200" b="1" dirty="0" smtClean="0">
                <a:solidFill>
                  <a:srgbClr val="FF0000"/>
                </a:solidFill>
              </a:rPr>
              <a:t>Weightless</a:t>
            </a:r>
            <a:endParaRPr lang="en-US" sz="3200" b="1" dirty="0">
              <a:solidFill>
                <a:srgbClr val="FF0000"/>
              </a:solidFill>
            </a:endParaRPr>
          </a:p>
        </p:txBody>
      </p:sp>
      <p:sp>
        <p:nvSpPr>
          <p:cNvPr id="6" name="Equal 5"/>
          <p:cNvSpPr/>
          <p:nvPr/>
        </p:nvSpPr>
        <p:spPr>
          <a:xfrm>
            <a:off x="6100354" y="3866606"/>
            <a:ext cx="914400" cy="914400"/>
          </a:xfrm>
          <a:prstGeom prst="mathEqua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00"/>
              </a:solidFill>
            </a:endParaRPr>
          </a:p>
        </p:txBody>
      </p:sp>
    </p:spTree>
    <p:extLst>
      <p:ext uri="{BB962C8B-B14F-4D97-AF65-F5344CB8AC3E}">
        <p14:creationId xmlns="" xmlns:p14="http://schemas.microsoft.com/office/powerpoint/2010/main" val="10010157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Thrust force</a:t>
            </a:r>
            <a:endParaRPr lang="en-US" dirty="0"/>
          </a:p>
        </p:txBody>
      </p:sp>
      <p:sp>
        <p:nvSpPr>
          <p:cNvPr id="3" name="Content Placeholder 2"/>
          <p:cNvSpPr>
            <a:spLocks noGrp="1"/>
          </p:cNvSpPr>
          <p:nvPr>
            <p:ph idx="1"/>
          </p:nvPr>
        </p:nvSpPr>
        <p:spPr/>
        <p:txBody>
          <a:bodyPr/>
          <a:lstStyle/>
          <a:p>
            <a:r>
              <a:rPr lang="en-US" dirty="0" smtClean="0"/>
              <a:t>Undulating propulsion  is our propulsion system which is used for move the drone and maneuver it .</a:t>
            </a:r>
          </a:p>
          <a:p>
            <a:endParaRPr lang="en-US" dirty="0"/>
          </a:p>
        </p:txBody>
      </p:sp>
      <p:pic>
        <p:nvPicPr>
          <p:cNvPr id="4" name="Picture 3" descr="C:\Users\Ahmed\Desktop\nasaa\Capture333333333.PNG"/>
          <p:cNvPicPr/>
          <p:nvPr/>
        </p:nvPicPr>
        <p:blipFill>
          <a:blip r:embed="rId2"/>
          <a:srcRect/>
          <a:stretch>
            <a:fillRect/>
          </a:stretch>
        </p:blipFill>
        <p:spPr bwMode="auto">
          <a:xfrm>
            <a:off x="1972491" y="3461657"/>
            <a:ext cx="7602583" cy="3095897"/>
          </a:xfrm>
          <a:prstGeom prst="rect">
            <a:avLst/>
          </a:prstGeom>
          <a:noFill/>
          <a:ln w="9525">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produce thrust .</a:t>
            </a:r>
            <a:br>
              <a:rPr lang="en-US" dirty="0" smtClean="0"/>
            </a:br>
            <a:endParaRPr lang="en-US" dirty="0"/>
          </a:p>
        </p:txBody>
      </p:sp>
      <p:pic>
        <p:nvPicPr>
          <p:cNvPr id="4" name="Content Placeholder 3" descr="C:\Users\Ahmed\Desktop\nasaa\Capture6666666666666666.PNG"/>
          <p:cNvPicPr>
            <a:picLocks noGrp="1"/>
          </p:cNvPicPr>
          <p:nvPr>
            <p:ph idx="1"/>
          </p:nvPr>
        </p:nvPicPr>
        <p:blipFill>
          <a:blip r:embed="rId2"/>
          <a:srcRect/>
          <a:stretch>
            <a:fillRect/>
          </a:stretch>
        </p:blipFill>
        <p:spPr bwMode="auto">
          <a:xfrm>
            <a:off x="679269" y="2458359"/>
            <a:ext cx="5959965" cy="619211"/>
          </a:xfrm>
          <a:prstGeom prst="rect">
            <a:avLst/>
          </a:prstGeom>
          <a:noFill/>
          <a:ln w="9525">
            <a:noFill/>
            <a:miter lim="800000"/>
            <a:headEnd/>
            <a:tailEnd/>
          </a:ln>
        </p:spPr>
      </p:pic>
      <p:pic>
        <p:nvPicPr>
          <p:cNvPr id="5" name="Picture 4" descr="C:\Users\Ahmed\Desktop\nasaa\Capture99999999999999999.PNG"/>
          <p:cNvPicPr/>
          <p:nvPr/>
        </p:nvPicPr>
        <p:blipFill>
          <a:blip r:embed="rId3"/>
          <a:srcRect/>
          <a:stretch>
            <a:fillRect/>
          </a:stretch>
        </p:blipFill>
        <p:spPr bwMode="auto">
          <a:xfrm>
            <a:off x="634229" y="3196454"/>
            <a:ext cx="5724525" cy="752475"/>
          </a:xfrm>
          <a:prstGeom prst="rect">
            <a:avLst/>
          </a:prstGeom>
          <a:noFill/>
          <a:ln w="9525">
            <a:noFill/>
            <a:miter lim="800000"/>
            <a:headEnd/>
            <a:tailEnd/>
          </a:ln>
        </p:spPr>
      </p:pic>
      <p:pic>
        <p:nvPicPr>
          <p:cNvPr id="6" name="Picture 5" descr="C:\Users\Ahmed\Desktop\nasaa\Capture6696996.PNG"/>
          <p:cNvPicPr/>
          <p:nvPr/>
        </p:nvPicPr>
        <p:blipFill>
          <a:blip r:embed="rId4"/>
          <a:srcRect/>
          <a:stretch>
            <a:fillRect/>
          </a:stretch>
        </p:blipFill>
        <p:spPr bwMode="auto">
          <a:xfrm>
            <a:off x="7534003" y="2351316"/>
            <a:ext cx="4083232" cy="914400"/>
          </a:xfrm>
          <a:prstGeom prst="rect">
            <a:avLst/>
          </a:prstGeom>
          <a:noFill/>
          <a:ln w="9525">
            <a:noFill/>
            <a:miter lim="800000"/>
            <a:headEnd/>
            <a:tailEnd/>
          </a:ln>
        </p:spPr>
      </p:pic>
      <p:sp>
        <p:nvSpPr>
          <p:cNvPr id="7" name="Rectangle 6"/>
          <p:cNvSpPr/>
          <p:nvPr/>
        </p:nvSpPr>
        <p:spPr>
          <a:xfrm>
            <a:off x="326572" y="4284618"/>
            <a:ext cx="11312434" cy="1323439"/>
          </a:xfrm>
          <a:prstGeom prst="rect">
            <a:avLst/>
          </a:prstGeom>
        </p:spPr>
        <p:txBody>
          <a:bodyPr wrap="square">
            <a:spAutoFit/>
          </a:bodyPr>
          <a:lstStyle/>
          <a:p>
            <a:r>
              <a:rPr lang="en-US" sz="2000" dirty="0" smtClean="0"/>
              <a:t>F</a:t>
            </a:r>
            <a:r>
              <a:rPr lang="en-US" sz="2000" dirty="0" smtClean="0"/>
              <a:t>rom </a:t>
            </a:r>
            <a:r>
              <a:rPr lang="en-US" sz="2000" dirty="0" smtClean="0"/>
              <a:t>the </a:t>
            </a:r>
            <a:r>
              <a:rPr lang="en-US" sz="2000" dirty="0" smtClean="0"/>
              <a:t>CFD </a:t>
            </a:r>
            <a:r>
              <a:rPr lang="en-US" sz="2000" dirty="0" smtClean="0"/>
              <a:t>analysis for </a:t>
            </a:r>
            <a:r>
              <a:rPr lang="en-US" sz="2000" dirty="0" smtClean="0">
                <a:solidFill>
                  <a:srgbClr val="FF0000"/>
                </a:solidFill>
              </a:rPr>
              <a:t>Undulating Propulsion </a:t>
            </a:r>
            <a:r>
              <a:rPr lang="en-US" sz="2000" dirty="0" smtClean="0"/>
              <a:t>for </a:t>
            </a:r>
            <a:r>
              <a:rPr lang="en-US" sz="2000" dirty="0" smtClean="0"/>
              <a:t>a </a:t>
            </a:r>
            <a:r>
              <a:rPr lang="en-US" sz="2000" dirty="0" smtClean="0"/>
              <a:t>real </a:t>
            </a:r>
            <a:r>
              <a:rPr lang="en-US" sz="2000" dirty="0" smtClean="0"/>
              <a:t>creatures we see </a:t>
            </a:r>
            <a:r>
              <a:rPr lang="en-US" sz="2000" dirty="0" smtClean="0"/>
              <a:t>The </a:t>
            </a:r>
            <a:r>
              <a:rPr lang="en-US" sz="2000" dirty="0" smtClean="0"/>
              <a:t>higher speed in red after every body </a:t>
            </a:r>
            <a:r>
              <a:rPr lang="en-US" sz="2000" dirty="0" smtClean="0"/>
              <a:t>element. </a:t>
            </a:r>
            <a:r>
              <a:rPr lang="en-US" sz="2000" dirty="0" smtClean="0"/>
              <a:t>T</a:t>
            </a:r>
            <a:r>
              <a:rPr lang="en-US" sz="2000" dirty="0" smtClean="0"/>
              <a:t>he </a:t>
            </a:r>
            <a:r>
              <a:rPr lang="en-US" sz="2000" dirty="0" smtClean="0"/>
              <a:t>sum of them produce thrust like </a:t>
            </a:r>
            <a:r>
              <a:rPr lang="en-US" sz="2000" dirty="0" smtClean="0"/>
              <a:t>The </a:t>
            </a:r>
            <a:r>
              <a:rPr lang="en-US" sz="2000" dirty="0" smtClean="0"/>
              <a:t>case of jet engine which produce the thrust by the difference between input speed and the output speed of the engine </a:t>
            </a:r>
            <a:endParaRPr lang="en-US" sz="20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Equation of thrust </a:t>
            </a:r>
            <a:endParaRPr lang="en-US" dirty="0"/>
          </a:p>
        </p:txBody>
      </p:sp>
      <p:pic>
        <p:nvPicPr>
          <p:cNvPr id="4" name="Content Placeholder 3" descr="C:\Users\Ahmed\Desktop\nasaa\Capture6545456454.PNG"/>
          <p:cNvPicPr>
            <a:picLocks noGrp="1"/>
          </p:cNvPicPr>
          <p:nvPr>
            <p:ph idx="1"/>
          </p:nvPr>
        </p:nvPicPr>
        <p:blipFill>
          <a:blip r:embed="rId2"/>
          <a:srcRect/>
          <a:stretch>
            <a:fillRect/>
          </a:stretch>
        </p:blipFill>
        <p:spPr bwMode="auto">
          <a:xfrm>
            <a:off x="1528355" y="2821577"/>
            <a:ext cx="7929154" cy="1358537"/>
          </a:xfrm>
          <a:prstGeom prst="rect">
            <a:avLst/>
          </a:prstGeom>
          <a:noFill/>
          <a:ln w="9525">
            <a:noFill/>
            <a:miter lim="800000"/>
            <a:headEnd/>
            <a:tailEnd/>
          </a:ln>
        </p:spPr>
      </p:pic>
      <p:pic>
        <p:nvPicPr>
          <p:cNvPr id="5" name="Picture 4" descr="C:\Users\Ahmed\Desktop\nasaa\Capture1235654.PNG"/>
          <p:cNvPicPr/>
          <p:nvPr/>
        </p:nvPicPr>
        <p:blipFill>
          <a:blip r:embed="rId3"/>
          <a:srcRect/>
          <a:stretch>
            <a:fillRect/>
          </a:stretch>
        </p:blipFill>
        <p:spPr bwMode="auto">
          <a:xfrm>
            <a:off x="3148150" y="4849586"/>
            <a:ext cx="3435530" cy="1211580"/>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cartoon">
            <a:hlinkClick r:id="" action="ppaction://media"/>
          </p:cNvPr>
          <p:cNvPicPr>
            <a:picLocks noChangeAspect="1"/>
          </p:cNvPicPr>
          <p:nvPr>
            <a:videoFile r:link="rId1"/>
            <p:extLst>
              <p:ext uri="{DAA4B4D4-6D71-4841-9C94-3DE7FCFB9230}">
                <p14:media xmlns="" xmlns:p14="http://schemas.microsoft.com/office/powerpoint/2010/main" r:embed="rId3"/>
              </p:ext>
            </p:extLst>
          </p:nvPr>
        </p:nvPicPr>
        <p:blipFill>
          <a:blip r:embed="rId4"/>
          <a:stretch>
            <a:fillRect/>
          </a:stretch>
        </p:blipFill>
        <p:spPr>
          <a:xfrm>
            <a:off x="0" y="0"/>
            <a:ext cx="12192000" cy="6858000"/>
          </a:xfrm>
          <a:prstGeom prst="rect">
            <a:avLst/>
          </a:prstGeom>
        </p:spPr>
      </p:pic>
    </p:spTree>
    <p:extLst>
      <p:ext uri="{BB962C8B-B14F-4D97-AF65-F5344CB8AC3E}">
        <p14:creationId xmlns="" xmlns:p14="http://schemas.microsoft.com/office/powerpoint/2010/main" val="22711755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417</TotalTime>
  <Words>372</Words>
  <Application>Microsoft Office PowerPoint</Application>
  <PresentationFormat>Custom</PresentationFormat>
  <Paragraphs>45</Paragraphs>
  <Slides>16</Slides>
  <Notes>0</Notes>
  <HiddenSlides>0</HiddenSlides>
  <MMClips>2</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Ion Boardroom</vt:lpstr>
      <vt:lpstr>Aviation I.A.E.T</vt:lpstr>
      <vt:lpstr>Who Are We ?</vt:lpstr>
      <vt:lpstr>Zero Gee Bee  </vt:lpstr>
      <vt:lpstr>Our solution </vt:lpstr>
      <vt:lpstr>Our solution </vt:lpstr>
      <vt:lpstr>Thrust force</vt:lpstr>
      <vt:lpstr>How to produce thrust . </vt:lpstr>
      <vt:lpstr>Equation of thrust </vt:lpstr>
      <vt:lpstr>Slide 9</vt:lpstr>
      <vt:lpstr> space Squid  </vt:lpstr>
      <vt:lpstr>Simulation Work </vt:lpstr>
      <vt:lpstr>All Body Simulation</vt:lpstr>
      <vt:lpstr>Last Imagination </vt:lpstr>
      <vt:lpstr>Available positioning systems</vt:lpstr>
      <vt:lpstr>Advantages of our design </vt:lpstr>
      <vt:lpstr>The future </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Aviation I.A.E.T</dc:title>
  <dc:creator>Basem Hesham</dc:creator>
  <cp:lastModifiedBy>Ahmed</cp:lastModifiedBy>
  <cp:revision>49</cp:revision>
  <dcterms:created xsi:type="dcterms:W3CDTF">2015-04-09T22:37:21Z</dcterms:created>
  <dcterms:modified xsi:type="dcterms:W3CDTF">2015-04-12T08:47:57Z</dcterms:modified>
</cp:coreProperties>
</file>

<file path=docProps/thumbnail.jpeg>
</file>